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6" r:id="rId4"/>
    <p:sldId id="270" r:id="rId5"/>
    <p:sldId id="273" r:id="rId6"/>
    <p:sldId id="259" r:id="rId7"/>
    <p:sldId id="260" r:id="rId8"/>
    <p:sldId id="275" r:id="rId9"/>
    <p:sldId id="277" r:id="rId10"/>
    <p:sldId id="261" r:id="rId11"/>
    <p:sldId id="267" r:id="rId12"/>
    <p:sldId id="268" r:id="rId13"/>
    <p:sldId id="262" r:id="rId14"/>
    <p:sldId id="263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BEABC-3DD6-427E-94DA-906C2DBD728C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A34F5-7CF9-45CD-84FD-67E33539B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404A20-A20B-40A1-A301-466EE8A28B91}" type="slidenum">
              <a:rPr lang="en-US" sz="1200">
                <a:latin typeface="Calibri" pitchFamily="34" charset="0"/>
              </a:rPr>
              <a:pPr algn="r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A34F5-7CF9-45CD-84FD-67E33539BD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1313-5001-4F99-96D0-376090498B4C}" type="slidenum">
              <a:rPr lang="en-US"/>
              <a:pPr/>
              <a:t>16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77EF96-435A-47EC-9CCE-4F7D5FC06491}" type="slidenum">
              <a:rPr lang="en-US" sz="1200" u="sng"/>
              <a:pPr algn="r"/>
              <a:t>16</a:t>
            </a:fld>
            <a:endParaRPr lang="en-US" sz="1200" u="sng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My%20Documents/Do%20dung%20day%20hoc%20du%20thimoi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inh nen powerpoint\13129hinh-nen-hoat-hinh-khu-vuon-mau-xa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11" descr="dandelions_butterfly_h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524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38200" y="3657600"/>
            <a:ext cx="74676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LOOKING BACK + PROJECT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485" name="Picture 7" descr="Quadiac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7638" y="138113"/>
            <a:ext cx="2057401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143000" y="1295400"/>
            <a:ext cx="75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660033"/>
                </a:solidFill>
                <a:latin typeface="Times New Roman" pitchFamily="18" charset="0"/>
              </a:rPr>
              <a:t>UNIT </a:t>
            </a:r>
            <a:r>
              <a:rPr lang="en-US" sz="4800" b="1" dirty="0" smtClean="0">
                <a:solidFill>
                  <a:srgbClr val="660033"/>
                </a:solidFill>
                <a:latin typeface="Times New Roman" pitchFamily="18" charset="0"/>
              </a:rPr>
              <a:t>3    </a:t>
            </a:r>
          </a:p>
          <a:p>
            <a:r>
              <a:rPr lang="en-US" sz="4800" b="1" dirty="0" smtClean="0">
                <a:solidFill>
                  <a:srgbClr val="660033"/>
                </a:solidFill>
                <a:latin typeface="Times New Roman" pitchFamily="18" charset="0"/>
              </a:rPr>
              <a:t>COMMUNITY SERVICE </a:t>
            </a:r>
          </a:p>
          <a:p>
            <a:r>
              <a:rPr lang="en-US" sz="4800" b="1" dirty="0" smtClean="0">
                <a:solidFill>
                  <a:srgbClr val="FF3300"/>
                </a:solidFill>
                <a:latin typeface="Times New Roman" pitchFamily="18" charset="0"/>
              </a:rPr>
              <a:t>Period 23</a:t>
            </a:r>
            <a:endParaRPr lang="en-US" sz="4800" b="1" dirty="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90800" y="381000"/>
            <a:ext cx="4876800" cy="52322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hlink"/>
                </a:solidFill>
                <a:latin typeface="Times New Roman" pitchFamily="18" charset="0"/>
                <a:cs typeface="Arial" pitchFamily="34" charset="0"/>
              </a:rPr>
              <a:t>Monday,  November 8</a:t>
            </a:r>
            <a:r>
              <a:rPr lang="en-US" sz="2800" b="1" baseline="30000" dirty="0" smtClean="0">
                <a:solidFill>
                  <a:schemeClr val="hlink"/>
                </a:solidFill>
                <a:latin typeface="Times New Roman" pitchFamily="18" charset="0"/>
                <a:cs typeface="Arial" pitchFamily="34" charset="0"/>
              </a:rPr>
              <a:t>th</a:t>
            </a:r>
            <a:r>
              <a:rPr lang="en-US" sz="2800" b="1" dirty="0" smtClean="0">
                <a:solidFill>
                  <a:schemeClr val="hlink"/>
                </a:solidFill>
                <a:latin typeface="Times New Roman" pitchFamily="18" charset="0"/>
                <a:cs typeface="Arial" pitchFamily="34" charset="0"/>
              </a:rPr>
              <a:t> 2021</a:t>
            </a:r>
            <a:endParaRPr lang="en-US" sz="2800" b="1" dirty="0">
              <a:solidFill>
                <a:schemeClr val="hlin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r="2512"/>
          <a:stretch/>
        </p:blipFill>
        <p:spPr bwMode="auto">
          <a:xfrm>
            <a:off x="0" y="609600"/>
            <a:ext cx="902121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1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18507" r="2512" b="63961"/>
          <a:stretch/>
        </p:blipFill>
        <p:spPr bwMode="auto">
          <a:xfrm>
            <a:off x="46590" y="152400"/>
            <a:ext cx="9021210" cy="74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34091" r="2512" b="49675"/>
          <a:stretch/>
        </p:blipFill>
        <p:spPr bwMode="auto">
          <a:xfrm>
            <a:off x="81226" y="1413148"/>
            <a:ext cx="9021210" cy="69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0000" r="2512" b="35065"/>
          <a:stretch/>
        </p:blipFill>
        <p:spPr bwMode="auto">
          <a:xfrm>
            <a:off x="81226" y="2895599"/>
            <a:ext cx="9021210" cy="63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64935" r="2512" b="20130"/>
          <a:stretch/>
        </p:blipFill>
        <p:spPr bwMode="auto">
          <a:xfrm>
            <a:off x="81226" y="3886200"/>
            <a:ext cx="9021210" cy="63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77858" r="2512" b="-1"/>
          <a:stretch/>
        </p:blipFill>
        <p:spPr bwMode="auto">
          <a:xfrm>
            <a:off x="95081" y="5029200"/>
            <a:ext cx="9021210" cy="85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762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engine is very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105877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going to be cold this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evening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86789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she’s kind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4958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not as lucky as we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6388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 works very hard to improve her teaching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5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Rewrite the sentences using So and because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We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stopped playing football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It rained heavily.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They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to hurry indoors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 raining.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We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didn’t arrive until six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o’clock.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traffic was terrible.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found the exam easy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worked hard during the course.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She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can’t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drive. She has a headache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I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failed in my exam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didn’t study.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It’s raining.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I’ll stay home and read.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Nam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tall, he can reach the picture on the wall.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I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don't like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her. She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mean and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arrogant.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Her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 was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lost. Her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children had dropped it on the road.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I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like this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picture. It's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beautiful.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 She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could only eat a salad in the restaurant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She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vegetarian.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"/>
            <a:ext cx="8915400" cy="686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2" b="47817"/>
          <a:stretch/>
        </p:blipFill>
        <p:spPr bwMode="auto">
          <a:xfrm rot="307517">
            <a:off x="393842" y="198318"/>
            <a:ext cx="4904929" cy="34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6"/>
          <a:stretch/>
        </p:blipFill>
        <p:spPr bwMode="auto">
          <a:xfrm rot="10571588">
            <a:off x="2957978" y="3430934"/>
            <a:ext cx="5887154" cy="319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8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7"/>
          <a:stretch/>
        </p:blipFill>
        <p:spPr bwMode="auto">
          <a:xfrm>
            <a:off x="6926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3000" y="240440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3"/>
              </a:buBlip>
            </a:pPr>
            <a:r>
              <a:rPr lang="en-US" sz="4000" dirty="0" smtClean="0"/>
              <a:t> Learn </a:t>
            </a:r>
            <a:r>
              <a:rPr lang="en-US" sz="4000" dirty="0" smtClean="0"/>
              <a:t>by heart the </a:t>
            </a:r>
            <a:r>
              <a:rPr lang="en-US" sz="4000" dirty="0" smtClean="0"/>
              <a:t>structure.</a:t>
            </a:r>
            <a:endParaRPr lang="en-US" sz="4000" dirty="0" smtClean="0"/>
          </a:p>
          <a:p>
            <a:pPr lvl="0">
              <a:buBlip>
                <a:blip r:embed="rId3"/>
              </a:buBlip>
            </a:pPr>
            <a:r>
              <a:rPr lang="en-US" sz="4000" dirty="0" smtClean="0"/>
              <a:t> Do all exercises again</a:t>
            </a:r>
          </a:p>
          <a:p>
            <a:pPr lvl="0">
              <a:buBlip>
                <a:blip r:embed="rId3"/>
              </a:buBlip>
            </a:pPr>
            <a:r>
              <a:rPr lang="en-US" sz="4000" dirty="0" smtClean="0"/>
              <a:t> Prepare Unit4 Getting Started.</a:t>
            </a:r>
            <a:endParaRPr lang="en-US" sz="400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1039091" y="838200"/>
            <a:ext cx="7467600" cy="44196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52600" y="1041737"/>
            <a:ext cx="5943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3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9812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600" smtClean="0">
                <a:solidFill>
                  <a:srgbClr val="F8A6F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bye bye song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</p:txBody>
      </p:sp>
      <p:pic>
        <p:nvPicPr>
          <p:cNvPr id="66564" name="Picture 4" descr="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-203200"/>
            <a:ext cx="9144000" cy="71374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Bye, bye.</a:t>
            </a:r>
          </a:p>
        </p:txBody>
      </p:sp>
      <p:pic>
        <p:nvPicPr>
          <p:cNvPr id="66566" name="Picture 6" descr="musi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21021">
            <a:off x="0" y="0"/>
            <a:ext cx="1676400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567" name="Picture 7" descr="Guitar_notes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Guitar_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467600" cy="449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bye</a:t>
            </a:r>
          </a:p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song</a:t>
            </a:r>
          </a:p>
        </p:txBody>
      </p:sp>
    </p:spTree>
    <p:extLst>
      <p:ext uri="{BB962C8B-B14F-4D97-AF65-F5344CB8AC3E}">
        <p14:creationId xmlns:p14="http://schemas.microsoft.com/office/powerpoint/2010/main" val="849970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382000" cy="687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9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486400" y="214491"/>
            <a:ext cx="3657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food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evening classes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care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community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books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homeless people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clothing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attention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the elderly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blood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the disabled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838200"/>
            <a:ext cx="2514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donate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2873514"/>
            <a:ext cx="2514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provide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4800600"/>
            <a:ext cx="2514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help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895600" y="671945"/>
            <a:ext cx="2590800" cy="50634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12916" y="1171361"/>
            <a:ext cx="2573484" cy="159402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</p:cNvCxnSpPr>
          <p:nvPr/>
        </p:nvCxnSpPr>
        <p:spPr>
          <a:xfrm>
            <a:off x="2895600" y="1192143"/>
            <a:ext cx="2667000" cy="274062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74816" y="1143000"/>
            <a:ext cx="2750129" cy="436548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930235" y="1711035"/>
            <a:ext cx="2590800" cy="14887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99064" y="1192143"/>
            <a:ext cx="2663536" cy="2016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874818" y="671945"/>
            <a:ext cx="2535382" cy="25539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933700" y="2765387"/>
            <a:ext cx="2552700" cy="4604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</p:cNvCxnSpPr>
          <p:nvPr/>
        </p:nvCxnSpPr>
        <p:spPr>
          <a:xfrm>
            <a:off x="2895600" y="3227457"/>
            <a:ext cx="2677391" cy="6666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933700" y="3208263"/>
            <a:ext cx="2705100" cy="1211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971800" y="3429000"/>
            <a:ext cx="2653145" cy="17526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</p:cNvCxnSpPr>
          <p:nvPr/>
        </p:nvCxnSpPr>
        <p:spPr>
          <a:xfrm flipV="1">
            <a:off x="2971800" y="4953001"/>
            <a:ext cx="2743200" cy="20154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71800" y="2200203"/>
            <a:ext cx="2549235" cy="29275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009900" y="5108276"/>
            <a:ext cx="2628900" cy="9115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362200" y="0"/>
            <a:ext cx="6172200" cy="5334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>
                  <a:alpha val="53999"/>
                </a:srgbClr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57150">
            <a:solidFill>
              <a:srgbClr val="6666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 smtClean="0">
                <a:latin typeface="Times New Roman" pitchFamily="18" charset="0"/>
                <a:hlinkClick r:id="rId2" action="ppaction://hlinkpres?slideindex=3&amp;slidetitle=1.SIMPLE PRESENT             "/>
              </a:rPr>
              <a:t>II. Past </a:t>
            </a:r>
            <a:r>
              <a:rPr lang="en-US" sz="3200" dirty="0">
                <a:latin typeface="Times New Roman" pitchFamily="18" charset="0"/>
                <a:hlinkClick r:id="rId2" action="ppaction://hlinkpres?slideindex=3&amp;slidetitle=1.SIMPLE PRESENT             "/>
              </a:rPr>
              <a:t>simple tense.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828800" y="533400"/>
            <a:ext cx="46482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  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362200" y="5334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 V –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ed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/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cột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2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828800" y="990600"/>
            <a:ext cx="46482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  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362200" y="9906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 didn’t + V 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inf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828800" y="1447800"/>
            <a:ext cx="72390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295400" y="5334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905000" y="14478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Did+ S + 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inf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)  …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?/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Wh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question + did + S + V(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inf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)?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219200" y="9144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0" y="4572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Form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0" y="1600200"/>
            <a:ext cx="99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Use: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52400" y="0"/>
            <a:ext cx="1524000" cy="528638"/>
          </a:xfrm>
          <a:prstGeom prst="rect">
            <a:avLst/>
          </a:prstGeom>
          <a:solidFill>
            <a:srgbClr val="FFFFFF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Tenses: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219200" y="14478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19050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 tả một hành động, sự việc đã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ra tại một thời điểm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quá khứ và đã kết thúc hoàn toàn ở quá khứ.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37293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 đạt các hành động xảy ra liên tiếp trong quá khứ</a:t>
            </a:r>
            <a:r>
              <a:rPr lang="vi-VN" sz="2400" dirty="0" smtClean="0"/>
              <a:t>.</a:t>
            </a:r>
            <a:endParaRPr lang="en-US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6200" y="50292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Adverbs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Yesterday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qua,  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Last night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qua/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month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last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ngoái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last Sunday: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vi-VN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Ago: cách đây.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Ex: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weeks ago: cách đây 2 tuần…)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When + 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 chia thì quá khứ đơn: khi (when I was a kid,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67" y="2590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vi-V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My children came home late last night.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(Các con của tôi về nhà muộn đêm qua.)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→ sự việc “các con về nhà muộn” đã diễn ra trong quá khứ và đã kết thúc trước thời điểm nói.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403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Laura </a:t>
            </a:r>
            <a:r>
              <a:rPr lang="vi-V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came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home, </a:t>
            </a:r>
            <a:r>
              <a:rPr lang="vi-V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took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a nap, then </a:t>
            </a:r>
            <a:r>
              <a:rPr lang="vi-V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lunch.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(Laura về nhà, ngủ một giấc, rồi ăn trưa.)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→ ba hành động “về nhà”, “ngủ” và “ăn trưa” xảy ra nối tiếp nhau trong quá khứ.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/>
      <p:bldP spid="34821" grpId="0" animBg="1"/>
      <p:bldP spid="34822" grpId="0"/>
      <p:bldP spid="34823" grpId="0" animBg="1"/>
      <p:bldP spid="34824" grpId="0"/>
      <p:bldP spid="34825" grpId="0" autoUpdateAnimBg="0"/>
      <p:bldP spid="34826" grpId="0" autoUpdateAnimBg="0"/>
      <p:bldP spid="34827" grpId="0"/>
      <p:bldP spid="34828" grpId="0"/>
      <p:bldP spid="34833" grpId="0" autoUpdateAnimBg="0"/>
      <p:bldP spid="23" grpId="0"/>
      <p:bldP spid="24" grpId="0"/>
      <p:bldP spid="26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ình nền Powerpoint đẹp | Hình nền, Hình, Power 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-76200"/>
            <a:ext cx="9144000" cy="68580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14600" y="0"/>
            <a:ext cx="6019800" cy="457200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>
                  <a:alpha val="53999"/>
                </a:srgbClr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57150">
            <a:solidFill>
              <a:srgbClr val="6666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</a:rPr>
              <a:t>Present perfect tense</a:t>
            </a:r>
            <a:r>
              <a:rPr lang="en-US" sz="24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600200" y="533400"/>
            <a:ext cx="6858000" cy="2905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  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676400" y="457200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+ have/ has + past participle (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Ved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/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côt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3)….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600200" y="857310"/>
            <a:ext cx="6858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    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676400" y="838200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+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haven’t/ hasn’t + past participle (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Ved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/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côt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3)….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600200" y="1219200"/>
            <a:ext cx="68580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066800" y="5334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676400" y="1219200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Have/ Has + S +  past participle (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Ved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/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côt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3)…. 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914400" y="762000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0" y="4572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Form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0" y="1600200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Use: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52400" y="0"/>
            <a:ext cx="1524000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Tenses: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838200" y="118619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167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D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iễn tả một hành động, sự việc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trong quá khứ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ẫn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còn tiếp diễn ở hiện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" y="3962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Adverbs: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ever: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never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2362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Ex:  - 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vi-VN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has stayed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with her parents since she graduated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6670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Adverbs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+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(for years, for a long time)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Since +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(since 2001,…) 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far: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3352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D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iễn tả 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00300" y="4800600"/>
            <a:ext cx="529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Ex:  - 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Jane has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visited America before 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" y="4343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D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iễn tả 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3657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Ex:  - 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Jane has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never visited America  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5105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Adverbs: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once: 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twice: 2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three times. Several times: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many times: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5791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Ex:  - 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Jane has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written three books and she is working on another one 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60960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D</a:t>
            </a:r>
            <a:r>
              <a:rPr lang="vi-V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iễn tả một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76900" y="6096000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Ex:  I have just met him 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6400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Adverbs: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just: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already: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recently, lately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/>
      <p:bldP spid="34821" grpId="0" animBg="1"/>
      <p:bldP spid="34822" grpId="0"/>
      <p:bldP spid="34823" grpId="0" animBg="1"/>
      <p:bldP spid="34824" grpId="0"/>
      <p:bldP spid="34825" grpId="0" autoUpdateAnimBg="0"/>
      <p:bldP spid="34826" grpId="0" autoUpdateAnimBg="0"/>
      <p:bldP spid="34827" grpId="0"/>
      <p:bldP spid="34828" grpId="0"/>
      <p:bldP spid="34833" grpId="0" autoUpdateAnimBg="0"/>
      <p:bldP spid="23" grpId="0"/>
      <p:bldP spid="27" grpId="0"/>
      <p:bldP spid="21" grpId="0"/>
      <p:bldP spid="22" grpId="0"/>
      <p:bldP spid="20" grpId="0"/>
      <p:bldP spid="24" grpId="0"/>
      <p:bldP spid="25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3828" r="-827" b="-239"/>
          <a:stretch/>
        </p:blipFill>
        <p:spPr bwMode="auto">
          <a:xfrm>
            <a:off x="0" y="249382"/>
            <a:ext cx="9104679" cy="592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552339" y="1600200"/>
            <a:ext cx="1086461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62200" y="2594264"/>
            <a:ext cx="1981200" cy="6823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3733800"/>
            <a:ext cx="1524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00600" y="4876800"/>
            <a:ext cx="609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4600" y="5410200"/>
            <a:ext cx="16764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8600"/>
            <a:ext cx="87439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20" y="181284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828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401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isited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1580" y="30112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visited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2900" y="3581400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0780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5300" y="4687669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1448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written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4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ẹp | Hình nền, Hình, Power 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136"/>
            <a:ext cx="9067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Exercise 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Put the verbs into the correct tense (simple past or present perfect simple).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 A: I (cycle / just) ...............................50 km.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B: I (cycle) ...............100 km last week.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 A: I (write) ................ an essay yesterday.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B: I (write / already) ................................... two essays this term.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 A: I (ring / just)..................................my friend.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 B: I (ring).....................my friend 10 minutes ago.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 A: Two days ago, I (watch) .................a Madonna concert on TV.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 B: I (see / already) ..................................Madonna live in concert.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 A: I (spend) ........... my summer holiday in Australia last year.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B: I (be / not) ............................. to Australia yet.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7176" y="84406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have just cycled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13055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cycled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71860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wrote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660" y="2129712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have already written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0976" y="2990188"/>
            <a:ext cx="309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have already rung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34391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rang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3820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watched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470058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have already seen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555285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spent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6382844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haven’t been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ẹp | Hình nền, Hình, Power 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991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Exercise 5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Put these verbs into correct form.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I (walk)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work everyday.                               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She (work)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....................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a bank two years ago.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We often (see)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him on the way me last year.        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Up to the present, John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work in the class (do)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I (go) .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.to town yesterday, and I (buy)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..................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.a new book.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John (leave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.....................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France tomorrow.          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He (leave).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yesterday.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He (work)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.............................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here since August.                        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I seldom (go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..........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cinema.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I (read)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......................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book already.                    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 They just (come)................................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13. I (be)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............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army during the Second World War.  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14. The phone is ringing. – I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……………...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it. (answer)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 Where are you? - I’m upstairs. I (have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………… ….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bath.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81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walk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7721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worked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4724" y="115904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saw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9856" y="155645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 doing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194917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went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194917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bought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27533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will leave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6216" y="312617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left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6288" y="3529448"/>
            <a:ext cx="211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has worked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9688" y="3896380"/>
            <a:ext cx="84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go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888" y="4353580"/>
            <a:ext cx="1756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has read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0688" y="4706444"/>
            <a:ext cx="274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have just come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509330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552471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will answer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5877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 having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987</Words>
  <Application>Microsoft Office PowerPoint</Application>
  <PresentationFormat>On-screen Show (4:3)</PresentationFormat>
  <Paragraphs>151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bye bye song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20</cp:revision>
  <dcterms:created xsi:type="dcterms:W3CDTF">2006-08-16T00:00:00Z</dcterms:created>
  <dcterms:modified xsi:type="dcterms:W3CDTF">2021-11-07T14:31:05Z</dcterms:modified>
</cp:coreProperties>
</file>